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handoutMasterIdLst>
    <p:handoutMasterId r:id="rId49"/>
  </p:handoutMasterIdLst>
  <p:sldIdLst>
    <p:sldId id="294" r:id="rId2"/>
    <p:sldId id="256" r:id="rId3"/>
    <p:sldId id="314" r:id="rId4"/>
    <p:sldId id="257" r:id="rId5"/>
    <p:sldId id="288" r:id="rId6"/>
    <p:sldId id="260" r:id="rId7"/>
    <p:sldId id="295" r:id="rId8"/>
    <p:sldId id="316" r:id="rId9"/>
    <p:sldId id="321" r:id="rId10"/>
    <p:sldId id="289" r:id="rId11"/>
    <p:sldId id="263" r:id="rId12"/>
    <p:sldId id="296" r:id="rId13"/>
    <p:sldId id="264" r:id="rId14"/>
    <p:sldId id="293" r:id="rId15"/>
    <p:sldId id="315" r:id="rId16"/>
    <p:sldId id="265" r:id="rId17"/>
    <p:sldId id="266" r:id="rId18"/>
    <p:sldId id="267" r:id="rId19"/>
    <p:sldId id="299" r:id="rId20"/>
    <p:sldId id="270" r:id="rId21"/>
    <p:sldId id="271" r:id="rId22"/>
    <p:sldId id="309" r:id="rId23"/>
    <p:sldId id="310" r:id="rId24"/>
    <p:sldId id="311" r:id="rId25"/>
    <p:sldId id="320" r:id="rId26"/>
    <p:sldId id="312" r:id="rId27"/>
    <p:sldId id="313" r:id="rId28"/>
    <p:sldId id="276" r:id="rId29"/>
    <p:sldId id="318" r:id="rId30"/>
    <p:sldId id="297" r:id="rId31"/>
    <p:sldId id="278" r:id="rId32"/>
    <p:sldId id="307" r:id="rId33"/>
    <p:sldId id="280" r:id="rId34"/>
    <p:sldId id="300" r:id="rId35"/>
    <p:sldId id="272" r:id="rId36"/>
    <p:sldId id="274" r:id="rId37"/>
    <p:sldId id="275" r:id="rId38"/>
    <p:sldId id="282" r:id="rId39"/>
    <p:sldId id="298" r:id="rId40"/>
    <p:sldId id="284" r:id="rId41"/>
    <p:sldId id="301" r:id="rId42"/>
    <p:sldId id="302" r:id="rId43"/>
    <p:sldId id="303" r:id="rId44"/>
    <p:sldId id="319" r:id="rId45"/>
    <p:sldId id="305" r:id="rId46"/>
    <p:sldId id="304" r:id="rId47"/>
    <p:sldId id="306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eneva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eneva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eneva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eneva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eneva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Geneva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Geneva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Geneva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Genev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7"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8" autoAdjust="0"/>
    <p:restoredTop sz="90929"/>
  </p:normalViewPr>
  <p:slideViewPr>
    <p:cSldViewPr>
      <p:cViewPr varScale="1">
        <p:scale>
          <a:sx n="68" d="100"/>
          <a:sy n="68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24FA05-ED7F-40E2-BEB5-28F336514E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6B4AE-FB54-428F-AC0C-F3DDB57E3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98F28-66C4-42C6-A7B4-7EB90E63F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4813D-CEE5-4EDB-9C66-50308255F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32979-9136-4443-9300-40B7FE170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B8664-1343-49FA-B1B4-7161C6AA8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F86D3-9EB0-4411-9855-CDA0A9455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80D7-6137-46A9-AEAA-CBEFDE85D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97442-E4C2-48FD-ACC6-F9CDA763A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877F-A877-4BE7-A0A8-D6018608D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7231C-5916-4361-9693-81D246FACF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F7B9E-4CB8-460D-9B8B-D8948BEC9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B86FF3C-FF6E-4F72-BD98-CC30F12B62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038600"/>
            <a:ext cx="1609725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86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025" y="0"/>
            <a:ext cx="538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381000" y="1066800"/>
            <a:ext cx="4800600" cy="3962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rroll"/>
              </a:rPr>
              <a:t>HUMAN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rroll"/>
              </a:rPr>
              <a:t>GENETICS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925" y="685800"/>
            <a:ext cx="88550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rabicPeriod" startAt="2"/>
            </a:pPr>
            <a:r>
              <a:rPr lang="en-US" b="1" dirty="0"/>
              <a:t>Population sampling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Selecting a small # of people to represent an entire population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Must be a random sample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Ex: through random sampling, researchers discovered that 65% of people in US taste PTC, 35% cannot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870267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rabicPeriod" startAt="3"/>
            </a:pPr>
            <a:r>
              <a:rPr lang="en-US" b="1" dirty="0"/>
              <a:t>Identical twin studies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b="1" dirty="0"/>
              <a:t>Identical genetic codes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sz="3600" b="1" dirty="0"/>
              <a:t>Separated at birth: study which traits are </a:t>
            </a:r>
            <a:r>
              <a:rPr lang="en-US" sz="3600" b="1" dirty="0" smtClean="0"/>
              <a:t>genetic(Nature) &amp; which </a:t>
            </a:r>
            <a:r>
              <a:rPr lang="en-US" sz="3600" b="1" dirty="0"/>
              <a:t>are </a:t>
            </a:r>
            <a:r>
              <a:rPr lang="en-US" sz="3600" b="1" dirty="0" smtClean="0"/>
              <a:t>environmental (Nurture)</a:t>
            </a:r>
            <a:endParaRPr lang="en-US" sz="3600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813" y="3505200"/>
            <a:ext cx="32908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 l="9206" r="98"/>
          <a:stretch>
            <a:fillRect/>
          </a:stretch>
        </p:blipFill>
        <p:spPr bwMode="auto">
          <a:xfrm rot="2897693">
            <a:off x="945356" y="3702844"/>
            <a:ext cx="3160713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5344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buFont typeface="Times" charset="0"/>
              <a:buAutoNum type="romanUcPeriod" startAt="3"/>
            </a:pPr>
            <a:r>
              <a:rPr lang="en-US" sz="3600" b="1" dirty="0"/>
              <a:t>Inheritance of human traits</a:t>
            </a:r>
          </a:p>
          <a:p>
            <a:pPr marL="1066800" lvl="1" indent="-609600">
              <a:buFont typeface="Times" charset="0"/>
              <a:buAutoNum type="alphaUcPeriod"/>
            </a:pPr>
            <a:r>
              <a:rPr lang="en-US" sz="3600" b="1" dirty="0"/>
              <a:t>Dominant traits</a:t>
            </a:r>
          </a:p>
          <a:p>
            <a:pPr marL="1524000" lvl="2" indent="-609600">
              <a:buFont typeface="Times" charset="0"/>
              <a:buAutoNum type="arabicPeriod"/>
            </a:pPr>
            <a:r>
              <a:rPr lang="en-US" sz="3600" b="1" dirty="0" err="1"/>
              <a:t>Polydactyly</a:t>
            </a:r>
            <a:r>
              <a:rPr lang="en-US" sz="3600" b="1" dirty="0"/>
              <a:t> - extra fingers &amp; toes</a:t>
            </a:r>
          </a:p>
          <a:p>
            <a:pPr marL="1524000" lvl="2" indent="-609600">
              <a:buFont typeface="Times" charset="0"/>
              <a:buAutoNum type="arabicPeriod"/>
            </a:pPr>
            <a:r>
              <a:rPr lang="en-US" sz="3600" b="1" dirty="0"/>
              <a:t>Dwarfism - small size</a:t>
            </a:r>
          </a:p>
          <a:p>
            <a:pPr marL="1524000" lvl="2" indent="-609600">
              <a:buFont typeface="Times" charset="0"/>
              <a:buAutoNum type="arabicPeriod"/>
            </a:pPr>
            <a:r>
              <a:rPr lang="en-US" sz="3600" b="1" dirty="0"/>
              <a:t>Curly hair</a:t>
            </a:r>
          </a:p>
          <a:p>
            <a:pPr marL="1524000" lvl="2" indent="-609600">
              <a:buFont typeface="Times" charset="0"/>
              <a:buAutoNum type="arabicPeriod"/>
            </a:pPr>
            <a:r>
              <a:rPr lang="en-US" sz="3600" b="1" dirty="0"/>
              <a:t>Huntington disease - nervous disorder</a:t>
            </a:r>
          </a:p>
          <a:p>
            <a:pPr marL="1524000" lvl="2" indent="-609600">
              <a:buFont typeface="Times" charset="0"/>
              <a:buAutoNum type="arabicPeriod"/>
            </a:pPr>
            <a:r>
              <a:rPr lang="en-US" sz="3600" b="1" dirty="0" err="1"/>
              <a:t>Piebaldness</a:t>
            </a:r>
            <a:r>
              <a:rPr lang="en-US" sz="3600" b="1" dirty="0"/>
              <a:t> - white patches of hair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6976" t="7660" r="12791" b="9894"/>
          <a:stretch>
            <a:fillRect/>
          </a:stretch>
        </p:blipFill>
        <p:spPr bwMode="auto">
          <a:xfrm>
            <a:off x="3886200" y="2590800"/>
            <a:ext cx="49530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296386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-19948"/>
            <a:ext cx="3352800" cy="276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345885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3048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Vitiligo</a:t>
            </a:r>
            <a:r>
              <a:rPr lang="en-US" sz="3600" b="1" dirty="0" smtClean="0"/>
              <a:t>=</a:t>
            </a:r>
            <a:r>
              <a:rPr lang="en-US" sz="3600" b="1" dirty="0" err="1" smtClean="0"/>
              <a:t>AutoImmune</a:t>
            </a:r>
            <a:endParaRPr lang="en-US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438912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Piebaldness</a:t>
            </a:r>
            <a:r>
              <a:rPr lang="en-US" sz="3600" b="1" dirty="0" smtClean="0"/>
              <a:t>=Genetic</a:t>
            </a:r>
            <a:endParaRPr lang="en-US" sz="3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4343400" cy="283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838200"/>
            <a:ext cx="837601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lphaUcPeriod" startAt="2"/>
            </a:pPr>
            <a:r>
              <a:rPr lang="en-US" b="1" dirty="0"/>
              <a:t>Recessive traits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Straight hair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Freckles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Albino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Cystic fibrosis - lung disorder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Deafness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PKU - nervous disorder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20833" t="17647" r="15834"/>
          <a:stretch>
            <a:fillRect/>
          </a:stretch>
        </p:blipFill>
        <p:spPr bwMode="auto">
          <a:xfrm>
            <a:off x="4495800" y="0"/>
            <a:ext cx="4648200" cy="3425825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800600"/>
            <a:ext cx="2514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6525" y="207963"/>
            <a:ext cx="90074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lphaUcPeriod" startAt="3"/>
            </a:pPr>
            <a:r>
              <a:rPr lang="en-US" b="1" dirty="0" err="1"/>
              <a:t>Codominance</a:t>
            </a:r>
            <a:endParaRPr lang="en-US" b="1" dirty="0"/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Sickle cell anemia - irregularly shaped red blood cells</a:t>
            </a:r>
          </a:p>
          <a:p>
            <a:pPr marL="1371600" lvl="2" indent="-457200">
              <a:buFont typeface="Times" charset="0"/>
              <a:buChar char="•"/>
            </a:pPr>
            <a:r>
              <a:rPr lang="en-US" b="1" dirty="0"/>
              <a:t>O allele = </a:t>
            </a:r>
            <a:r>
              <a:rPr lang="en-US" b="1" dirty="0" smtClean="0"/>
              <a:t>healthy(HH)</a:t>
            </a:r>
            <a:endParaRPr lang="en-US" b="1" dirty="0"/>
          </a:p>
          <a:p>
            <a:pPr marL="1371600" lvl="2" indent="-457200">
              <a:buFont typeface="Times" charset="0"/>
              <a:buChar char="•"/>
            </a:pPr>
            <a:r>
              <a:rPr lang="en-US" b="1" dirty="0"/>
              <a:t>1 allele = mild </a:t>
            </a:r>
            <a:r>
              <a:rPr lang="en-US" b="1" dirty="0" smtClean="0"/>
              <a:t>case(HS), </a:t>
            </a:r>
            <a:r>
              <a:rPr lang="en-US" b="1" dirty="0"/>
              <a:t>resistant to malaria</a:t>
            </a:r>
          </a:p>
          <a:p>
            <a:pPr marL="1371600" lvl="2" indent="-457200">
              <a:buFont typeface="Times" charset="0"/>
              <a:buChar char="•"/>
            </a:pPr>
            <a:r>
              <a:rPr lang="en-US" b="1" dirty="0"/>
              <a:t>2 alleles = </a:t>
            </a:r>
          </a:p>
          <a:p>
            <a:pPr marL="1371600" lvl="2" indent="-457200">
              <a:buFont typeface="Times" charset="0"/>
              <a:buNone/>
            </a:pPr>
            <a:r>
              <a:rPr lang="en-US" b="1" dirty="0"/>
              <a:t>severe </a:t>
            </a:r>
            <a:r>
              <a:rPr lang="en-US" b="1" dirty="0" smtClean="0"/>
              <a:t>case(SS)</a:t>
            </a:r>
            <a:endParaRPr lang="en-US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637" y="3505200"/>
            <a:ext cx="25447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792479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Times" charset="0"/>
              <a:buAutoNum type="alphaUcPeriod" startAt="4"/>
            </a:pPr>
            <a:r>
              <a:rPr lang="en-US" b="1" dirty="0"/>
              <a:t>Multiple alleles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3 or more alleles which code for a single trait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 smtClean="0"/>
              <a:t>Human blood type</a:t>
            </a:r>
          </a:p>
          <a:p>
            <a:pPr marL="1657350" lvl="2" indent="-742950">
              <a:buFont typeface="+mj-lt"/>
              <a:buAutoNum type="alphaLcParenR"/>
            </a:pPr>
            <a:r>
              <a:rPr lang="en-US" b="1" dirty="0" smtClean="0"/>
              <a:t>3 possible alleles: </a:t>
            </a:r>
            <a:r>
              <a:rPr lang="en-US" b="1" dirty="0"/>
              <a:t>I</a:t>
            </a:r>
            <a:r>
              <a:rPr lang="en-US" b="1" baseline="30000" dirty="0"/>
              <a:t>A</a:t>
            </a:r>
            <a:r>
              <a:rPr lang="en-US" b="1" dirty="0"/>
              <a:t>, I</a:t>
            </a:r>
            <a:r>
              <a:rPr lang="en-US" b="1" baseline="30000" dirty="0"/>
              <a:t>B</a:t>
            </a:r>
            <a:r>
              <a:rPr lang="en-US" b="1" dirty="0"/>
              <a:t>, </a:t>
            </a:r>
            <a:r>
              <a:rPr lang="en-US" b="1" dirty="0" err="1"/>
              <a:t>i</a:t>
            </a:r>
            <a:r>
              <a:rPr lang="en-US" b="1" baseline="30000" dirty="0" err="1"/>
              <a:t>O</a:t>
            </a:r>
            <a:endParaRPr lang="en-US" b="1" dirty="0"/>
          </a:p>
          <a:p>
            <a:pPr marL="1371600" lvl="2" indent="-457200">
              <a:buFont typeface="Times" charset="0"/>
              <a:buAutoNum type="alphaLcParenR"/>
            </a:pPr>
            <a:r>
              <a:rPr lang="en-US" b="1" dirty="0"/>
              <a:t>I</a:t>
            </a:r>
            <a:r>
              <a:rPr lang="en-US" b="1" baseline="30000" dirty="0"/>
              <a:t>A</a:t>
            </a:r>
            <a:r>
              <a:rPr lang="en-US" b="1" dirty="0"/>
              <a:t> &amp; I</a:t>
            </a:r>
            <a:r>
              <a:rPr lang="en-US" b="1" baseline="30000" dirty="0"/>
              <a:t>B</a:t>
            </a:r>
            <a:r>
              <a:rPr lang="en-US" b="1" dirty="0"/>
              <a:t> are </a:t>
            </a:r>
            <a:r>
              <a:rPr lang="en-US" b="1" dirty="0" err="1"/>
              <a:t>codominant</a:t>
            </a:r>
            <a:r>
              <a:rPr lang="en-US" b="1" dirty="0"/>
              <a:t>, </a:t>
            </a:r>
            <a:r>
              <a:rPr lang="en-US" b="1" dirty="0" smtClean="0"/>
              <a:t>         </a:t>
            </a:r>
            <a:r>
              <a:rPr lang="en-US" b="1" dirty="0" err="1" smtClean="0"/>
              <a:t>i</a:t>
            </a:r>
            <a:r>
              <a:rPr lang="en-US" b="1" baseline="30000" dirty="0" err="1" smtClean="0"/>
              <a:t>O</a:t>
            </a:r>
            <a:r>
              <a:rPr lang="en-US" b="1" dirty="0" smtClean="0"/>
              <a:t> </a:t>
            </a:r>
            <a:r>
              <a:rPr lang="en-US" b="1" dirty="0"/>
              <a:t>is recessive</a:t>
            </a:r>
          </a:p>
          <a:p>
            <a:pPr marL="1371600" lvl="2" indent="-457200">
              <a:buFont typeface="Times" charset="0"/>
              <a:buAutoNum type="alphaLcParenR"/>
            </a:pPr>
            <a:r>
              <a:rPr lang="en-US" b="1" dirty="0"/>
              <a:t>41% of US is Type O -- o allele is most common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79" name="Group 107"/>
          <p:cNvGraphicFramePr>
            <a:graphicFrameLocks noGrp="1"/>
          </p:cNvGraphicFramePr>
          <p:nvPr/>
        </p:nvGraphicFramePr>
        <p:xfrm>
          <a:off x="609600" y="1524000"/>
          <a:ext cx="7162800" cy="4895088"/>
        </p:xfrm>
        <a:graphic>
          <a:graphicData uri="http://schemas.openxmlformats.org/drawingml/2006/table">
            <a:tbl>
              <a:tblPr/>
              <a:tblGrid>
                <a:gridCol w="1295400"/>
                <a:gridCol w="2133600"/>
                <a:gridCol w="1600200"/>
                <a:gridCol w="21336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Blood 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Genotypes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Antigens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 &amp; B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Universal acceptor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None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Universal donor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4356" name="Picture 84"/>
          <p:cNvPicPr>
            <a:picLocks noChangeAspect="1" noChangeArrowheads="1"/>
          </p:cNvPicPr>
          <p:nvPr/>
        </p:nvPicPr>
        <p:blipFill>
          <a:blip r:embed="rId2" cstate="print"/>
          <a:srcRect l="50015" t="21875" b="5000"/>
          <a:stretch>
            <a:fillRect/>
          </a:stretch>
        </p:blipFill>
        <p:spPr bwMode="auto">
          <a:xfrm>
            <a:off x="5638800" y="685800"/>
            <a:ext cx="3276600" cy="3832620"/>
          </a:xfrm>
          <a:prstGeom prst="rect">
            <a:avLst/>
          </a:prstGeom>
          <a:noFill/>
        </p:spPr>
      </p:pic>
      <p:sp>
        <p:nvSpPr>
          <p:cNvPr id="54357" name="Text Box 85"/>
          <p:cNvSpPr txBox="1">
            <a:spLocks noChangeArrowheads="1"/>
          </p:cNvSpPr>
          <p:nvPr/>
        </p:nvSpPr>
        <p:spPr bwMode="auto">
          <a:xfrm>
            <a:off x="136525" y="131763"/>
            <a:ext cx="5578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Times" charset="0"/>
              <a:buAutoNum type="arabicPeriod" startAt="5"/>
            </a:pPr>
            <a:r>
              <a:rPr lang="en-US" dirty="0"/>
              <a:t>Possible blood types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65125" y="284163"/>
            <a:ext cx="83978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buFont typeface="Times" charset="0"/>
              <a:buAutoNum type="romanUcPeriod"/>
            </a:pPr>
            <a:r>
              <a:rPr lang="en-US" b="1" dirty="0"/>
              <a:t>Introduction</a:t>
            </a:r>
          </a:p>
          <a:p>
            <a:pPr marL="1066800" lvl="1" indent="-609600">
              <a:buFont typeface="Times" charset="0"/>
              <a:buAutoNum type="alphaUcPeriod"/>
            </a:pPr>
            <a:r>
              <a:rPr lang="en-US" b="1" dirty="0"/>
              <a:t>46 chromosomes in each cell (23 pairs)</a:t>
            </a:r>
          </a:p>
          <a:p>
            <a:pPr marL="1066800" lvl="1" indent="-609600">
              <a:buFont typeface="Times" charset="0"/>
              <a:buAutoNum type="alphaUcPeriod"/>
            </a:pPr>
            <a:r>
              <a:rPr lang="en-US" b="1" dirty="0" err="1"/>
              <a:t>Autosomes</a:t>
            </a:r>
            <a:r>
              <a:rPr lang="en-US" b="1" dirty="0"/>
              <a:t>: all chromosomes except sex chromosomes (22 pairs)</a:t>
            </a:r>
          </a:p>
          <a:p>
            <a:pPr marL="1066800" lvl="1" indent="-609600">
              <a:buFont typeface="Times" charset="0"/>
              <a:buAutoNum type="alphaUcPeriod"/>
            </a:pPr>
            <a:r>
              <a:rPr lang="en-US" b="1" dirty="0"/>
              <a:t>Sex chromosomes: determine gender (1 pair)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2725" y="-20638"/>
            <a:ext cx="8016875" cy="13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punnet</a:t>
            </a:r>
            <a:r>
              <a:rPr lang="en-US" dirty="0"/>
              <a:t> squares for type </a:t>
            </a:r>
            <a:r>
              <a:rPr lang="en-US" dirty="0" smtClean="0"/>
              <a:t>A dad </a:t>
            </a:r>
            <a:r>
              <a:rPr lang="en-US" dirty="0"/>
              <a:t>and type B </a:t>
            </a:r>
            <a:r>
              <a:rPr lang="en-US" dirty="0" smtClean="0"/>
              <a:t>mom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Times" charset="0"/>
              <a:buAutoNum type="alphaUcPeriod" startAt="5"/>
            </a:pPr>
            <a:r>
              <a:rPr lang="en-US" b="1" dirty="0"/>
              <a:t>Polygenic traits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Controlled by 2 or more genes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Skin color - the more genes, the more melanin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</a:t>
            </a:r>
            <a:r>
              <a:rPr lang="en-US" b="1" dirty="0"/>
              <a:t>darker skin color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Height - more dominant alleles 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0000"/>
                </a:solidFill>
              </a:rPr>
              <a:t> taller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 Eye Color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52435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6274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79136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ralph_weber\Desktop\Ant-Ricky 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alph_weber\Desktop\SAM_0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188" y="587375"/>
            <a:ext cx="4316412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661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88925" y="131763"/>
            <a:ext cx="1841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88925" y="207963"/>
            <a:ext cx="885507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lphaUcPeriod" startAt="6"/>
            </a:pPr>
            <a:r>
              <a:rPr lang="en-US" b="1" dirty="0"/>
              <a:t>Sex-linked traits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Genes located on X chromosome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Males only have one X, so only have one allele controlling these genes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Males more likely to have disorders that are sex-linked because they only need 1 recessive allele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6734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6734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1000" y="415925"/>
            <a:ext cx="83820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buFont typeface="Times" charset="0"/>
              <a:buAutoNum type="arabicPeriod" startAt="4"/>
            </a:pPr>
            <a:r>
              <a:rPr lang="en-US" b="1" dirty="0"/>
              <a:t>Carrier: someone who has one allele for a disorder -- does not have the disease but can pass it on to children</a:t>
            </a:r>
          </a:p>
          <a:p>
            <a:pPr marL="914400" lvl="1" indent="-457200">
              <a:buFont typeface="Times" charset="0"/>
              <a:buAutoNum type="arabicPeriod" startAt="4"/>
            </a:pPr>
            <a:r>
              <a:rPr lang="en-US" b="1" dirty="0"/>
              <a:t>Only women can be carriers for sex-linked traits</a:t>
            </a:r>
          </a:p>
          <a:p>
            <a:pPr marL="914400" lvl="1" indent="-457200">
              <a:buFont typeface="Times" charset="0"/>
              <a:buAutoNum type="arabicPeriod" startAt="4"/>
            </a:pPr>
            <a:r>
              <a:rPr lang="en-US" b="1" dirty="0"/>
              <a:t>Examples: hemophilia, muscular dystrophy, colorblindness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-41275"/>
            <a:ext cx="86106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rabicPeriod" startAt="7"/>
            </a:pPr>
            <a:r>
              <a:rPr lang="en-US" dirty="0"/>
              <a:t>Color vision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dirty="0" smtClean="0"/>
              <a:t>X</a:t>
            </a:r>
            <a:r>
              <a:rPr lang="en-US" sz="4800" b="1" baseline="30000" dirty="0" smtClean="0"/>
              <a:t>C</a:t>
            </a:r>
            <a:r>
              <a:rPr lang="en-US" dirty="0" smtClean="0"/>
              <a:t>=</a:t>
            </a:r>
            <a:r>
              <a:rPr lang="en-US" b="1" dirty="0" smtClean="0"/>
              <a:t>Color Vision</a:t>
            </a:r>
            <a:r>
              <a:rPr lang="en-US" dirty="0" smtClean="0"/>
              <a:t>, </a:t>
            </a:r>
            <a:r>
              <a:rPr lang="en-US" dirty="0" err="1"/>
              <a:t>X</a:t>
            </a:r>
            <a:r>
              <a:rPr lang="en-US" baseline="30000" dirty="0" err="1"/>
              <a:t>c</a:t>
            </a:r>
            <a:r>
              <a:rPr lang="en-US" dirty="0"/>
              <a:t>=colorblind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dirty="0"/>
              <a:t>Males - 8% colorblind (</a:t>
            </a:r>
            <a:r>
              <a:rPr lang="en-US" dirty="0" err="1"/>
              <a:t>X</a:t>
            </a:r>
            <a:r>
              <a:rPr lang="en-US" baseline="30000" dirty="0" err="1"/>
              <a:t>c</a:t>
            </a:r>
            <a:r>
              <a:rPr lang="en-US" dirty="0" err="1"/>
              <a:t>Y</a:t>
            </a:r>
            <a:r>
              <a:rPr lang="en-US" dirty="0"/>
              <a:t>)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dirty="0"/>
              <a:t>Females - 1% colorblind (</a:t>
            </a:r>
            <a:r>
              <a:rPr lang="en-US" dirty="0" err="1"/>
              <a:t>X</a:t>
            </a:r>
            <a:r>
              <a:rPr lang="en-US" baseline="30000" dirty="0" err="1"/>
              <a:t>c</a:t>
            </a:r>
            <a:r>
              <a:rPr lang="en-US" dirty="0" err="1"/>
              <a:t>X</a:t>
            </a:r>
            <a:r>
              <a:rPr lang="en-US" baseline="30000" dirty="0" err="1"/>
              <a:t>c</a:t>
            </a:r>
            <a:r>
              <a:rPr lang="en-US" dirty="0"/>
              <a:t>)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6925"/>
            <a:ext cx="3429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438400"/>
            <a:ext cx="22098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873625"/>
            <a:ext cx="220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172200" y="3148013"/>
            <a:ext cx="29718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0" y="6130925"/>
            <a:ext cx="19034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Normal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505200" y="4225925"/>
            <a:ext cx="27035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Red-Green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15163" y="5638800"/>
            <a:ext cx="1443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Total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639763"/>
            <a:ext cx="60960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2819400"/>
          </a:xfrm>
        </p:spPr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latin typeface="Helvetica" charset="0"/>
              </a:rPr>
              <a:t>What are the chances for a healthy dad and a mom who is a carrier for colorblindness to have a child that is colorblind? 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7175"/>
            <a:ext cx="91440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219200" y="-50800"/>
            <a:ext cx="612298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Hemophilia in the </a:t>
            </a:r>
          </a:p>
          <a:p>
            <a:pPr algn="ctr"/>
            <a:r>
              <a:rPr lang="en-US"/>
              <a:t>Royal Families of Europe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0"/>
            <a:ext cx="85502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buFont typeface="Times" charset="0"/>
              <a:buAutoNum type="romanUcPeriod" startAt="4"/>
            </a:pPr>
            <a:r>
              <a:rPr lang="en-US" b="1" dirty="0"/>
              <a:t>Genetic disorders</a:t>
            </a:r>
          </a:p>
          <a:p>
            <a:pPr marL="1066800" lvl="1" indent="-609600">
              <a:buFont typeface="Times" charset="0"/>
              <a:buAutoNum type="alphaUcPeriod"/>
            </a:pPr>
            <a:r>
              <a:rPr lang="en-US" b="1" dirty="0" err="1"/>
              <a:t>Nondisjunction</a:t>
            </a:r>
            <a:r>
              <a:rPr lang="en-US" b="1" dirty="0"/>
              <a:t>: failure of chromosomes to separate during meiosis</a:t>
            </a:r>
          </a:p>
          <a:p>
            <a:pPr marL="1524000" lvl="2" indent="-609600">
              <a:buFont typeface="Times" charset="0"/>
              <a:buAutoNum type="arabicPeriod"/>
            </a:pPr>
            <a:r>
              <a:rPr lang="en-US" b="1" dirty="0"/>
              <a:t>Normal = 23 chromosomes</a:t>
            </a:r>
          </a:p>
          <a:p>
            <a:pPr marL="1524000" lvl="2" indent="-609600">
              <a:buFont typeface="Times" charset="0"/>
              <a:buAutoNum type="arabicPeriod"/>
            </a:pPr>
            <a:r>
              <a:rPr lang="en-US" b="1" dirty="0"/>
              <a:t>Abnormal = 22 or 24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6350"/>
            <a:ext cx="44958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41325" y="990600"/>
            <a:ext cx="83978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rabicPeriod" startAt="3"/>
            </a:pPr>
            <a:r>
              <a:rPr lang="en-US" b="1" dirty="0" err="1"/>
              <a:t>Monosomy</a:t>
            </a:r>
            <a:r>
              <a:rPr lang="en-US" b="1" dirty="0"/>
              <a:t>: too few chromosomes, one chromosome left unpaired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b="1" dirty="0"/>
              <a:t>Turner syndrome: female with only 1 X chromosome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b="1" dirty="0"/>
              <a:t>Short stature, sterile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207963"/>
            <a:ext cx="8839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rabicPeriod" startAt="4"/>
            </a:pPr>
            <a:r>
              <a:rPr lang="en-US" b="1" dirty="0" err="1"/>
              <a:t>Trisomy</a:t>
            </a:r>
            <a:r>
              <a:rPr lang="en-US" b="1" dirty="0"/>
              <a:t>: too many chromosomes, extra copy of one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b="1" dirty="0"/>
              <a:t>Down’s syndrome: </a:t>
            </a:r>
            <a:r>
              <a:rPr lang="en-US" b="1" dirty="0" err="1"/>
              <a:t>trisomy</a:t>
            </a:r>
            <a:r>
              <a:rPr lang="en-US" b="1" dirty="0"/>
              <a:t> 21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b="1" dirty="0"/>
              <a:t>1 in 1400 when mother under age 25, 1 in 100 by age 40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50292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 l="3563" t="8829" r="63437" b="44296"/>
          <a:stretch>
            <a:fillRect/>
          </a:stretch>
        </p:blipFill>
        <p:spPr bwMode="auto">
          <a:xfrm>
            <a:off x="6083300" y="3657600"/>
            <a:ext cx="261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" y="38100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Times" charset="0"/>
              <a:buAutoNum type="alphaUcPeriod" startAt="2"/>
            </a:pPr>
            <a:r>
              <a:rPr lang="en-US" b="1" dirty="0"/>
              <a:t>Detecting genetic disorders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Physical characteristics - features, disabilities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Ultrasound - pictures of baby in </a:t>
            </a:r>
            <a:r>
              <a:rPr lang="en-US" b="1" dirty="0" err="1"/>
              <a:t>utero</a:t>
            </a:r>
            <a:r>
              <a:rPr lang="en-US" b="1" dirty="0"/>
              <a:t> using sound waves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Amniocentesis - sample of fluid from around baby, can examine baby’s </a:t>
            </a:r>
            <a:r>
              <a:rPr lang="en-US" b="1" dirty="0" smtClean="0"/>
              <a:t>cells</a:t>
            </a:r>
          </a:p>
          <a:p>
            <a:pPr marL="914400" lvl="1" indent="-457200"/>
            <a:endParaRPr lang="en-US" b="1" dirty="0" smtClean="0"/>
          </a:p>
          <a:p>
            <a:pPr marL="914400" lvl="1" indent="-457200"/>
            <a:r>
              <a:rPr lang="en-US" sz="1800" b="1" dirty="0" smtClean="0"/>
              <a:t>http://www.biology.iupui.edu/biocourses/n100/2k4csomaldisordersnotes.html</a:t>
            </a:r>
            <a:endParaRPr lang="en-US" sz="1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print"/>
          <a:srcRect l="5310" t="6827" r="9735"/>
          <a:stretch>
            <a:fillRect/>
          </a:stretch>
        </p:blipFill>
        <p:spPr bwMode="auto">
          <a:xfrm>
            <a:off x="2057400" y="3113088"/>
            <a:ext cx="5334000" cy="3744912"/>
          </a:xfrm>
          <a:prstGeom prst="rect">
            <a:avLst/>
          </a:prstGeom>
          <a:noFill/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0" cy="3810000"/>
          </a:xfrm>
          <a:prstGeom prst="rect">
            <a:avLst/>
          </a:prstGeom>
          <a:noFill/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8463" y="0"/>
            <a:ext cx="36655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216400" y="6521450"/>
            <a:ext cx="492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http://www.katie.com/babyblog/archives/000538.html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187325"/>
            <a:ext cx="824547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rabicPeriod"/>
            </a:pPr>
            <a:r>
              <a:rPr lang="en-US" b="1" dirty="0"/>
              <a:t>Sex determination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b="1" dirty="0"/>
              <a:t>XX = female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b="1" dirty="0"/>
              <a:t>XY = male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 b="1" dirty="0"/>
              <a:t>During meiosis, each egg from the female gets an X; 1/2 male sperm get X, 1/2 get Y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 b="1" dirty="0"/>
              <a:t>Males determine gender of offspring!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 b="1" dirty="0"/>
              <a:t>Except in </a:t>
            </a:r>
            <a:r>
              <a:rPr lang="en-US" b="1" dirty="0" smtClean="0"/>
              <a:t>birds and reptiles </a:t>
            </a:r>
            <a:r>
              <a:rPr lang="en-US" b="1" dirty="0"/>
              <a:t>where female is XY and male is XX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0"/>
            <a:ext cx="85502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rabicPeriod" startAt="4"/>
            </a:pPr>
            <a:r>
              <a:rPr lang="en-US" b="1" dirty="0" err="1"/>
              <a:t>Karyotype</a:t>
            </a:r>
            <a:r>
              <a:rPr lang="en-US" b="1" dirty="0"/>
              <a:t>: picture of a person’s </a:t>
            </a:r>
            <a:r>
              <a:rPr lang="en-US" b="1" dirty="0" err="1"/>
              <a:t>cromosomes</a:t>
            </a:r>
            <a:r>
              <a:rPr lang="en-US" b="1" dirty="0"/>
              <a:t> </a:t>
            </a:r>
          </a:p>
          <a:p>
            <a:pPr marL="914400" lvl="1" indent="-457200">
              <a:buFont typeface="Times" charset="0"/>
              <a:buChar char="•"/>
            </a:pPr>
            <a:r>
              <a:rPr lang="en-US" b="1" dirty="0"/>
              <a:t>taken from any cells -- blood in adults, </a:t>
            </a:r>
            <a:r>
              <a:rPr lang="en-US" b="1" dirty="0" err="1"/>
              <a:t>amnio</a:t>
            </a:r>
            <a:r>
              <a:rPr lang="en-US" b="1" dirty="0"/>
              <a:t> for baby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4953000" cy="37734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49625"/>
            <a:ext cx="3810000" cy="291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127125" y="6303963"/>
            <a:ext cx="19034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Normal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943600" y="6172200"/>
            <a:ext cx="29829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Trisomy 21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5"/>
            </a:pPr>
            <a:r>
              <a:rPr lang="en-US" dirty="0" smtClean="0"/>
              <a:t>Biotechnology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dirty="0" smtClean="0"/>
              <a:t>Genetic engineering: manipulating the DNA of an organism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dirty="0" smtClean="0"/>
              <a:t>Select useful traits, such as resistance to diseases</a:t>
            </a:r>
          </a:p>
          <a:p>
            <a:pPr marL="1771650" lvl="2" indent="-857250">
              <a:buAutoNum type="arabicPeriod"/>
            </a:pPr>
            <a:r>
              <a:rPr lang="en-US" dirty="0" smtClean="0"/>
              <a:t>Transgenic organisms: contain a gene from another organism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7848600" cy="534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3191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82000" cy="672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UcPeriod" startAt="2"/>
            </a:pPr>
            <a:r>
              <a:rPr lang="en-US" dirty="0" smtClean="0"/>
              <a:t>DNA fingerprinting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 smtClean="0"/>
              <a:t>Analysis of DNA sequences to determine identity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54125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304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dirty="0" err="1" smtClean="0"/>
              <a:t>C.Gene</a:t>
            </a:r>
            <a:r>
              <a:rPr lang="en-US" dirty="0" smtClean="0"/>
              <a:t> therapy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 smtClean="0"/>
              <a:t>Once we know which genes code for specific proteins and cause disorders</a:t>
            </a:r>
          </a:p>
          <a:p>
            <a:pPr marL="1200150" lvl="1" indent="-742950">
              <a:buAutoNum type="arabicPeriod"/>
            </a:pPr>
            <a:r>
              <a:rPr lang="en-US" dirty="0" smtClean="0"/>
              <a:t>Insert a normal gene into a chromosome to replace a dysfunctional gene</a:t>
            </a:r>
          </a:p>
          <a:p>
            <a:pPr marL="1200150" lvl="1" indent="-742950">
              <a:buAutoNum type="arabicPeriod"/>
            </a:pPr>
            <a:r>
              <a:rPr lang="en-US" dirty="0" smtClean="0"/>
              <a:t>On hold until more research can be completed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425" y="1"/>
            <a:ext cx="4322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4000">
                <a:solidFill>
                  <a:srgbClr val="000000"/>
                </a:solidFill>
                <a:latin typeface="Helvetica" charset="0"/>
              </a:rPr>
              <a:t/>
            </a:r>
            <a:br>
              <a:rPr lang="en-US" sz="4000">
                <a:solidFill>
                  <a:srgbClr val="000000"/>
                </a:solidFill>
                <a:latin typeface="Helvetica" charset="0"/>
              </a:rPr>
            </a:br>
            <a:endParaRPr lang="en-US" sz="400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9625"/>
            <a:ext cx="6705600" cy="65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81819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>
              <a:buFont typeface="Times" charset="0"/>
              <a:buAutoNum type="romanUcPeriod" startAt="2"/>
            </a:pPr>
            <a:r>
              <a:rPr lang="en-US" b="1" dirty="0"/>
              <a:t>Studying human genetics</a:t>
            </a:r>
          </a:p>
          <a:p>
            <a:pPr marL="1066800" lvl="1" indent="-609600">
              <a:buFont typeface="Times" charset="0"/>
              <a:buAutoNum type="alphaUcPeriod"/>
            </a:pPr>
            <a:r>
              <a:rPr lang="en-US" b="1" dirty="0"/>
              <a:t>Difficult because</a:t>
            </a:r>
          </a:p>
          <a:p>
            <a:pPr marL="1524000" lvl="2" indent="-609600">
              <a:buFont typeface="Times" charset="0"/>
              <a:buAutoNum type="arabicPeriod"/>
            </a:pPr>
            <a:r>
              <a:rPr lang="en-US" b="1" dirty="0"/>
              <a:t>Long generations (25 yrs)</a:t>
            </a:r>
          </a:p>
          <a:p>
            <a:pPr marL="1524000" lvl="2" indent="-609600">
              <a:buFont typeface="Times" charset="0"/>
              <a:buAutoNum type="arabicPeriod"/>
            </a:pPr>
            <a:r>
              <a:rPr lang="en-US" b="1" dirty="0"/>
              <a:t>Single births</a:t>
            </a:r>
          </a:p>
          <a:p>
            <a:pPr marL="1524000" lvl="2" indent="-609600">
              <a:buFont typeface="Times" charset="0"/>
              <a:buAutoNum type="arabicPeriod"/>
            </a:pPr>
            <a:r>
              <a:rPr lang="en-US" b="1" dirty="0"/>
              <a:t>Ethical concerns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0"/>
            <a:ext cx="86264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lphaUcPeriod" startAt="2"/>
            </a:pPr>
            <a:r>
              <a:rPr lang="en-US" b="1" dirty="0"/>
              <a:t>Methods for studying humans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b="1" dirty="0"/>
              <a:t>Pedigrees: record that shows how a trait is inherited within a family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2885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96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2001:Templates:Presentations:Designs:Blank</Template>
  <TotalTime>7936</TotalTime>
  <Words>704</Words>
  <Application>Microsoft Office PowerPoint</Application>
  <PresentationFormat>On-screen Show (4:3)</PresentationFormat>
  <Paragraphs>129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Blank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What are the chances for a healthy dad and a mom who is a carrier for colorblindness to have a child that is colorblind?  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Anoka-Hennepin ISD#11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IX.Human Genetics  *Humans = 46 Chromosomes in each cell (23 pair)       **Autosomes- All chromosomes except sex chromosomes          - 22 pair       ***Sex chromosomes- These determine a persons sex. Either X or Y - 1 pair </dc:title>
  <dc:creator>Technology Group</dc:creator>
  <cp:lastModifiedBy>bhs</cp:lastModifiedBy>
  <cp:revision>1004</cp:revision>
  <cp:lastPrinted>2006-11-07T20:03:10Z</cp:lastPrinted>
  <dcterms:created xsi:type="dcterms:W3CDTF">2004-11-15T20:20:37Z</dcterms:created>
  <dcterms:modified xsi:type="dcterms:W3CDTF">2011-04-28T13:38:34Z</dcterms:modified>
</cp:coreProperties>
</file>